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4" r:id="rId4"/>
    <p:sldId id="260" r:id="rId5"/>
    <p:sldId id="261" r:id="rId6"/>
    <p:sldId id="263" r:id="rId7"/>
    <p:sldId id="265" r:id="rId8"/>
  </p:sldIdLst>
  <p:sldSz cx="12192000" cy="6858000"/>
  <p:notesSz cx="6805613" cy="9944100"/>
  <p:custDataLst>
    <p:tags r:id="rId11"/>
  </p:custDataLst>
  <p:defaultTextStyle>
    <a:defPPr>
      <a:defRPr lang="de-DE"/>
    </a:defPPr>
    <a:lvl1pPr marL="0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388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776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3164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552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940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>
          <p15:clr>
            <a:srgbClr val="A4A3A4"/>
          </p15:clr>
        </p15:guide>
        <p15:guide id="2" orient="horz" pos="3566">
          <p15:clr>
            <a:srgbClr val="A4A3A4"/>
          </p15:clr>
        </p15:guide>
        <p15:guide id="3" orient="horz" pos="3973">
          <p15:clr>
            <a:srgbClr val="A4A3A4"/>
          </p15:clr>
        </p15:guide>
        <p15:guide id="4" orient="horz" pos="958">
          <p15:clr>
            <a:srgbClr val="A4A3A4"/>
          </p15:clr>
        </p15:guide>
        <p15:guide id="5" orient="horz" pos="2614">
          <p15:clr>
            <a:srgbClr val="A4A3A4"/>
          </p15:clr>
        </p15:guide>
        <p15:guide id="6" orient="horz" pos="2092">
          <p15:clr>
            <a:srgbClr val="A4A3A4"/>
          </p15:clr>
        </p15:guide>
        <p15:guide id="7" orient="horz" pos="3293">
          <p15:clr>
            <a:srgbClr val="A4A3A4"/>
          </p15:clr>
        </p15:guide>
        <p15:guide id="8" orient="horz" pos="3430">
          <p15:clr>
            <a:srgbClr val="A4A3A4"/>
          </p15:clr>
        </p15:guide>
        <p15:guide id="9" pos="666">
          <p15:clr>
            <a:srgbClr val="A4A3A4"/>
          </p15:clr>
        </p15:guide>
        <p15:guide id="10" pos="7468">
          <p15:clr>
            <a:srgbClr val="A4A3A4"/>
          </p15:clr>
        </p15:guide>
        <p15:guide id="11" pos="1256">
          <p15:clr>
            <a:srgbClr val="A4A3A4"/>
          </p15:clr>
        </p15:guide>
        <p15:guide id="12" pos="7679">
          <p15:clr>
            <a:srgbClr val="A4A3A4"/>
          </p15:clr>
        </p15:guide>
        <p15:guide id="13" pos="5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82"/>
    <a:srgbClr val="711E82"/>
    <a:srgbClr val="AF80B8"/>
    <a:srgbClr val="33C39B"/>
    <a:srgbClr val="66D2B4"/>
    <a:srgbClr val="99E1CD"/>
    <a:srgbClr val="464646"/>
    <a:srgbClr val="6E6E6E"/>
    <a:srgbClr val="969696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471" autoAdjust="0"/>
  </p:normalViewPr>
  <p:slideViewPr>
    <p:cSldViewPr>
      <p:cViewPr varScale="1">
        <p:scale>
          <a:sx n="78" d="100"/>
          <a:sy n="78" d="100"/>
        </p:scale>
        <p:origin x="806" y="67"/>
      </p:cViewPr>
      <p:guideLst>
        <p:guide orient="horz" pos="1298"/>
        <p:guide orient="horz" pos="3566"/>
        <p:guide orient="horz" pos="3973"/>
        <p:guide orient="horz" pos="958"/>
        <p:guide orient="horz" pos="2614"/>
        <p:guide orient="horz" pos="2092"/>
        <p:guide orient="horz" pos="3293"/>
        <p:guide orient="horz" pos="3430"/>
        <p:guide pos="666"/>
        <p:guide pos="7468"/>
        <p:guide pos="1256"/>
        <p:guide pos="7679"/>
        <p:guide pos="5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-3750" y="-84"/>
      </p:cViewPr>
      <p:guideLst>
        <p:guide orient="horz" pos="3133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5986E-5E44-4667-9D8B-4AE60CACFF23}" type="datetimeFigureOut">
              <a:rPr lang="de-DE" smtClean="0">
                <a:latin typeface="Arial" pitchFamily="34" charset="0"/>
              </a:rPr>
              <a:pPr/>
              <a:t>06.10.2021</a:t>
            </a:fld>
            <a:endParaRPr lang="de-DE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EDA76-B035-4C09-8581-62F6D895289B}" type="slidenum">
              <a:rPr lang="de-DE" smtClean="0">
                <a:latin typeface="Arial" pitchFamily="34" charset="0"/>
              </a:rPr>
              <a:pPr/>
              <a:t>‹#›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82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74DB2CD-CD95-4F82-8D61-856ADF8692F2}" type="datetimeFigureOut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97C27236-3239-44C6-8255-61E4D0637A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7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776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544388" algn="l" defTabSz="1088776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88776" algn="l" defTabSz="1088776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633164" algn="l" defTabSz="1088776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177552" algn="l" defTabSz="1088776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721940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9925" y="415925"/>
            <a:ext cx="5465763" cy="3074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19195" y="4723447"/>
            <a:ext cx="5167225" cy="4474845"/>
          </a:xfrm>
        </p:spPr>
        <p:txBody>
          <a:bodyPr anchor="t" anchorCtr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7236-3239-44C6-8255-61E4D0637A97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175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27236-3239-44C6-8255-61E4D0637A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48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27236-3239-44C6-8255-61E4D0637A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234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27236-3239-44C6-8255-61E4D0637A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40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27236-3239-44C6-8255-61E4D0637A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3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27236-3239-44C6-8255-61E4D0637A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56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C27236-3239-44C6-8255-61E4D0637A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1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08580" y="4256899"/>
            <a:ext cx="9646958" cy="467892"/>
          </a:xfrm>
        </p:spPr>
        <p:txBody>
          <a:bodyPr lIns="0" tIns="18000" rIns="0" bIns="0" anchor="t" anchorCtr="0">
            <a:noAutofit/>
          </a:bodyPr>
          <a:lstStyle>
            <a:lvl1pPr algn="l">
              <a:defRPr lang="en-US" sz="2800" kern="1200" cap="all" baseline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08580" y="4652890"/>
            <a:ext cx="9646958" cy="323925"/>
          </a:xfrm>
        </p:spPr>
        <p:txBody>
          <a:bodyPr lIns="0" tIns="0" rIns="0" bIns="0" anchor="b" anchorCtr="0">
            <a:noAutofit/>
          </a:bodyPr>
          <a:lstStyle>
            <a:lvl1pPr marL="0" indent="0" algn="l" defTabSz="1088776" rtl="0" eaLnBrk="1" latinLnBrk="0" hangingPunct="1">
              <a:buNone/>
              <a:defRPr lang="de-DE" sz="2000" kern="1200" cap="all" baseline="0" dirty="0">
                <a:solidFill>
                  <a:srgbClr val="711E82"/>
                </a:solidFill>
                <a:latin typeface="Arial" pitchFamily="34" charset="0"/>
                <a:ea typeface="+mn-ea"/>
                <a:cs typeface="+mn-cs"/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Formatvorlage des Untertitelmasters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209225" y="5156793"/>
            <a:ext cx="9646313" cy="1367835"/>
          </a:xfrm>
        </p:spPr>
        <p:txBody>
          <a:bodyPr lIns="0" tIns="0" rIns="0" bIns="0"/>
          <a:lstStyle>
            <a:lvl1pPr marL="0" indent="0" algn="l" defTabSz="1088776" rtl="0" eaLnBrk="1" latinLnBrk="0" hangingPunct="1"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0" indent="0" algn="l" defTabSz="1088776" rtl="0" eaLnBrk="1" latinLnBrk="0" hangingPunct="1"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0" indent="0" algn="l" defTabSz="1088776" rtl="0" eaLnBrk="1" latinLnBrk="0" hangingPunct="1"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0" indent="0" algn="l" defTabSz="1088776" rtl="0" eaLnBrk="1" latinLnBrk="0" hangingPunct="1"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0" indent="0" algn="l" defTabSz="1088776" rtl="0" eaLnBrk="1" latinLnBrk="0" hangingPunct="1">
              <a:spcBef>
                <a:spcPts val="0"/>
              </a:spcBef>
              <a:spcAft>
                <a:spcPts val="400"/>
              </a:spcAft>
              <a:buNone/>
              <a:defRPr lang="de-DE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en-US" dirty="0"/>
          </a:p>
        </p:txBody>
      </p:sp>
      <p:sp>
        <p:nvSpPr>
          <p:cNvPr id="9" name="Rechteck 8"/>
          <p:cNvSpPr/>
          <p:nvPr userDrawn="1"/>
        </p:nvSpPr>
        <p:spPr bwMode="gray">
          <a:xfrm>
            <a:off x="0" y="1089623"/>
            <a:ext cx="1993381" cy="3059143"/>
          </a:xfrm>
          <a:prstGeom prst="rect">
            <a:avLst/>
          </a:prstGeom>
          <a:solidFill>
            <a:srgbClr val="00B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1766" y="374274"/>
            <a:ext cx="1466468" cy="36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5811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56752" y="1988679"/>
            <a:ext cx="5219221" cy="4318587"/>
          </a:xfrm>
        </p:spPr>
        <p:txBody>
          <a:bodyPr vert="horz" lIns="0" tIns="0" rIns="0" bIns="0" rtlCol="0">
            <a:noAutofit/>
          </a:bodyPr>
          <a:lstStyle>
            <a:lvl1pPr>
              <a:defRPr lang="de-DE" sz="1900" smtClean="0"/>
            </a:lvl1pPr>
            <a:lvl2pPr>
              <a:defRPr lang="de-DE" sz="1900" smtClean="0"/>
            </a:lvl2pPr>
            <a:lvl3pPr>
              <a:defRPr lang="de-DE" sz="1900" smtClean="0"/>
            </a:lvl3pPr>
            <a:lvl4pPr>
              <a:defRPr lang="de-DE" sz="1900" smtClean="0"/>
            </a:lvl4pPr>
            <a:lvl5pPr>
              <a:defRPr lang="de-DE" sz="1900"/>
            </a:lvl5pPr>
            <a:lvl6pPr marL="814439" indent="0">
              <a:spcBef>
                <a:spcPts val="457"/>
              </a:spcBef>
              <a:buNone/>
              <a:defRPr sz="1900"/>
            </a:lvl6pPr>
            <a:lvl7pPr marL="814439" indent="0">
              <a:spcBef>
                <a:spcPts val="457"/>
              </a:spcBef>
              <a:buNone/>
              <a:defRPr sz="1900"/>
            </a:lvl7pPr>
            <a:lvl8pPr marL="814439" indent="0">
              <a:spcBef>
                <a:spcPts val="457"/>
              </a:spcBef>
              <a:buNone/>
              <a:defRPr sz="1900"/>
            </a:lvl8pPr>
            <a:lvl9pPr marL="814439" indent="0">
              <a:spcBef>
                <a:spcPts val="457"/>
              </a:spcBef>
              <a:buNone/>
              <a:defRPr sz="1900"/>
            </a:lvl9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35919" y="1988678"/>
            <a:ext cx="5218641" cy="4318586"/>
          </a:xfr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  <a:lvl6pPr marL="814439" indent="0">
              <a:spcBef>
                <a:spcPts val="457"/>
              </a:spcBef>
              <a:buNone/>
              <a:defRPr sz="1900"/>
            </a:lvl6pPr>
            <a:lvl7pPr marL="814439" indent="0">
              <a:spcBef>
                <a:spcPts val="457"/>
              </a:spcBef>
              <a:buNone/>
              <a:defRPr sz="1900"/>
            </a:lvl7pPr>
            <a:lvl8pPr marL="814439" indent="0">
              <a:spcBef>
                <a:spcPts val="457"/>
              </a:spcBef>
              <a:buNone/>
              <a:defRPr sz="1900"/>
            </a:lvl8pPr>
            <a:lvl9pPr marL="814439" indent="0">
              <a:spcBef>
                <a:spcPts val="457"/>
              </a:spcBef>
              <a:buNone/>
              <a:defRPr sz="1900"/>
            </a:lvl9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US" dirty="0"/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7" name="Slide Number Placeholder 6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7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Ques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385126"/>
            <a:ext cx="12192000" cy="205186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00" tIns="144000" rIns="432000" bIns="216000" numCol="1" anchor="ctr" anchorCtr="1" compatLnSpc="1">
            <a:prstTxWarp prst="textNoShape">
              <a:avLst/>
            </a:prstTxWarp>
          </a:bodyPr>
          <a:lstStyle>
            <a:lvl1pPr>
              <a:defRPr lang="de-DE" sz="2800" b="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/>
              <a:t>Titelmasterformat durch Klicken bearbeiten</a:t>
            </a:r>
            <a:endParaRPr lang="en-US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27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4" name="Slide Number Placeholder 3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99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515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Large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335244" y="0"/>
            <a:ext cx="2856756" cy="6858000"/>
          </a:xfrm>
          <a:solidFill>
            <a:schemeClr val="bg1">
              <a:alpha val="60000"/>
            </a:schemeClr>
          </a:solidFill>
        </p:spPr>
        <p:txBody>
          <a:bodyPr lIns="180000" tIns="450000" rIns="252000" bIns="450000" anchor="t" anchorCtr="0"/>
          <a:lstStyle>
            <a:lvl1pPr algn="r">
              <a:defRPr sz="1800"/>
            </a:lvl1pPr>
            <a:lvl2pPr algn="r">
              <a:defRPr sz="1800"/>
            </a:lvl2pPr>
            <a:lvl3pPr algn="r">
              <a:defRPr sz="1800"/>
            </a:lvl3pPr>
            <a:lvl4pPr algn="r">
              <a:defRPr sz="1800"/>
            </a:lvl4pPr>
            <a:lvl5pPr algn="r">
              <a:defRPr sz="1800"/>
            </a:lvl5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67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Large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0"/>
            <a:ext cx="2856484" cy="6858000"/>
          </a:xfrm>
          <a:solidFill>
            <a:schemeClr val="bg1">
              <a:alpha val="60000"/>
            </a:schemeClr>
          </a:solidFill>
        </p:spPr>
        <p:txBody>
          <a:bodyPr lIns="252000" tIns="450000" rIns="180000" bIns="450000" anchor="t" anchorCtr="0"/>
          <a:lstStyle>
            <a:lvl1pPr algn="l">
              <a:defRPr sz="1800"/>
            </a:lvl1pPr>
            <a:lvl2pPr algn="l">
              <a:defRPr sz="1800"/>
            </a:lvl2pPr>
            <a:lvl3pPr algn="l">
              <a:defRPr sz="18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939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Large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335244" y="0"/>
            <a:ext cx="2856756" cy="6858000"/>
          </a:xfrm>
          <a:solidFill>
            <a:schemeClr val="tx1">
              <a:alpha val="60000"/>
            </a:schemeClr>
          </a:solidFill>
        </p:spPr>
        <p:txBody>
          <a:bodyPr lIns="180000" tIns="450000" rIns="252000" bIns="450000" anchor="t" anchorCtr="0"/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800">
                <a:solidFill>
                  <a:schemeClr val="bg1"/>
                </a:solidFill>
              </a:defRPr>
            </a:lvl2pPr>
            <a:lvl3pPr algn="r">
              <a:defRPr sz="1800">
                <a:solidFill>
                  <a:schemeClr val="bg1"/>
                </a:solidFill>
              </a:defRPr>
            </a:lvl3pPr>
            <a:lvl4pPr algn="r">
              <a:defRPr sz="1800">
                <a:solidFill>
                  <a:schemeClr val="bg1"/>
                </a:solidFill>
              </a:defRPr>
            </a:lvl4pPr>
            <a:lvl5pPr algn="r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20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Large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2856756" cy="6858000"/>
          </a:xfrm>
          <a:solidFill>
            <a:schemeClr val="tx1">
              <a:alpha val="60000"/>
            </a:schemeClr>
          </a:solidFill>
        </p:spPr>
        <p:txBody>
          <a:bodyPr lIns="252000" tIns="450000" rIns="180000" bIns="450000" anchor="t" anchorCtr="0"/>
          <a:lstStyle>
            <a:lvl1pPr algn="l">
              <a:defRPr sz="1800">
                <a:solidFill>
                  <a:schemeClr val="bg1"/>
                </a:solidFill>
              </a:defRPr>
            </a:lvl1pPr>
            <a:lvl2pPr algn="l">
              <a:defRPr sz="18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8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7000" y="2060098"/>
            <a:ext cx="10798140" cy="4247039"/>
          </a:xfrm>
        </p:spPr>
        <p:txBody>
          <a:bodyPr/>
          <a:lstStyle/>
          <a:p>
            <a:pPr lvl="0"/>
            <a:r>
              <a:rPr lang="en-US" noProof="0"/>
              <a:t>Textmasterformat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286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7000" y="2060098"/>
            <a:ext cx="10798140" cy="4247039"/>
          </a:xfrm>
        </p:spPr>
        <p:txBody>
          <a:bodyPr/>
          <a:lstStyle/>
          <a:p>
            <a:pPr lvl="0"/>
            <a:r>
              <a:rPr lang="en-US" noProof="0"/>
              <a:t>Textmasterformat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7653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09226" y="2421169"/>
            <a:ext cx="9646313" cy="43190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2800" kern="1200" cap="all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Titelmasterformat durch Klicken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09226" y="2781079"/>
            <a:ext cx="9646313" cy="359917"/>
          </a:xfrm>
        </p:spPr>
        <p:txBody>
          <a:bodyPr lIns="0" tIns="0" rIns="0" bIns="0" anchor="b" anchorCtr="0">
            <a:noAutofit/>
          </a:bodyPr>
          <a:lstStyle>
            <a:lvl1pPr marL="0" indent="0" algn="l" defTabSz="1088776" rtl="0" eaLnBrk="1" latinLnBrk="0" hangingPunct="1">
              <a:buNone/>
              <a:defRPr lang="de-DE" sz="2000" kern="1200" cap="all" baseline="0" dirty="0">
                <a:solidFill>
                  <a:srgbClr val="711E8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Formatvorlage des Untertitelmasters durch Klicken bearbeiten</a:t>
            </a:r>
            <a:endParaRPr lang="en-US" noProof="0" dirty="0"/>
          </a:p>
        </p:txBody>
      </p:sp>
      <p:sp>
        <p:nvSpPr>
          <p:cNvPr id="9" name="Rechteck 8"/>
          <p:cNvSpPr/>
          <p:nvPr userDrawn="1"/>
        </p:nvSpPr>
        <p:spPr bwMode="gray">
          <a:xfrm>
            <a:off x="-770" y="1089283"/>
            <a:ext cx="1994151" cy="2231731"/>
          </a:xfrm>
          <a:prstGeom prst="rect">
            <a:avLst/>
          </a:prstGeom>
          <a:solidFill>
            <a:srgbClr val="00B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1766" y="374274"/>
            <a:ext cx="1466468" cy="36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7722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ox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7000" y="2060099"/>
            <a:ext cx="10798140" cy="3383766"/>
          </a:xfrm>
        </p:spPr>
        <p:txBody>
          <a:bodyPr/>
          <a:lstStyle/>
          <a:p>
            <a:pPr lvl="0"/>
            <a:r>
              <a:rPr lang="en-US" noProof="0"/>
              <a:t>Textmasterformat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  <a:endParaRPr lang="en-US" noProof="0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 bwMode="gray">
          <a:xfrm>
            <a:off x="1057000" y="5659714"/>
            <a:ext cx="10798537" cy="647550"/>
          </a:xfrm>
          <a:prstGeom prst="rect">
            <a:avLst/>
          </a:prstGeom>
          <a:solidFill>
            <a:srgbClr val="6E6E6E"/>
          </a:solidFill>
          <a:ln>
            <a:noFill/>
          </a:ln>
          <a:extLst>
            <a:ext uri="{91240B29-F687-4F45-9708-019B960494DF}">
              <a14:hiddenLine xmlns:a14="http://schemas.microsoft.com/office/drawing/2010/main">
                <a:solidFill>
                  <a:prstClr val="black"/>
                </a:solidFill>
              </a14:hiddenLine>
            </a:ext>
          </a:extLst>
        </p:spPr>
        <p:txBody>
          <a:bodyPr lIns="107163" tIns="55725" rIns="107163" bIns="55725" anchor="t" anchorCtr="0"/>
          <a:lstStyle>
            <a:lvl1pPr algn="l"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>
              <a:spcBef>
                <a:spcPts val="0"/>
              </a:spcBef>
              <a:defRPr lang="de-DE" sz="1600" dirty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Textmasterformate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Ebene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8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ox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57001" y="2060098"/>
            <a:ext cx="10800522" cy="3383765"/>
          </a:xfrm>
        </p:spPr>
        <p:txBody>
          <a:bodyPr/>
          <a:lstStyle/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en-US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/>
          <a:p>
            <a:r>
              <a:rPr lang="es-ES">
                <a:latin typeface="Arial" pitchFamily="34" charset="0"/>
              </a:rPr>
              <a:t>B. Braun Medical CZ/SK 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 bwMode="gray">
          <a:xfrm>
            <a:off x="1057000" y="5659714"/>
            <a:ext cx="10798538" cy="647550"/>
          </a:xfrm>
          <a:prstGeom prst="rect">
            <a:avLst/>
          </a:prstGeom>
          <a:solidFill>
            <a:srgbClr val="00B482"/>
          </a:solidFill>
          <a:ln>
            <a:noFill/>
          </a:ln>
          <a:extLst>
            <a:ext uri="{91240B29-F687-4F45-9708-019B960494DF}">
              <a14:hiddenLine xmlns:a14="http://schemas.microsoft.com/office/drawing/2010/main">
                <a:solidFill>
                  <a:prstClr val="black"/>
                </a:solidFill>
              </a14:hiddenLine>
            </a:ext>
          </a:extLst>
        </p:spPr>
        <p:txBody>
          <a:bodyPr lIns="107163" tIns="55725" rIns="107163" bIns="55725" anchor="t" anchorCtr="0"/>
          <a:lstStyle>
            <a:lvl1pPr algn="l"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algn="l">
              <a:spcBef>
                <a:spcPts val="0"/>
              </a:spcBef>
              <a:defRPr lang="en-US" sz="16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>
              <a:spcBef>
                <a:spcPts val="0"/>
              </a:spcBef>
              <a:defRPr lang="de-DE" sz="1600" dirty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Textmasterformate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Ebene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en-US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en-US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8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56752" y="1988679"/>
            <a:ext cx="5219221" cy="4318587"/>
          </a:xfrm>
        </p:spPr>
        <p:txBody>
          <a:bodyPr vert="horz" lIns="0" tIns="0" rIns="0" bIns="0" rtlCol="0">
            <a:noAutofit/>
          </a:bodyPr>
          <a:lstStyle>
            <a:lvl1pPr>
              <a:defRPr lang="de-DE" sz="1900" smtClean="0"/>
            </a:lvl1pPr>
            <a:lvl2pPr>
              <a:defRPr lang="de-DE" sz="1900" smtClean="0"/>
            </a:lvl2pPr>
            <a:lvl3pPr>
              <a:defRPr lang="de-DE" sz="1900" smtClean="0"/>
            </a:lvl3pPr>
            <a:lvl4pPr>
              <a:defRPr lang="de-DE" sz="1900" smtClean="0"/>
            </a:lvl4pPr>
            <a:lvl5pPr>
              <a:defRPr lang="de-DE" sz="1900"/>
            </a:lvl5pPr>
            <a:lvl6pPr marL="814439" indent="0">
              <a:spcBef>
                <a:spcPts val="457"/>
              </a:spcBef>
              <a:buNone/>
              <a:defRPr sz="1900"/>
            </a:lvl6pPr>
            <a:lvl7pPr marL="814439" indent="0">
              <a:spcBef>
                <a:spcPts val="457"/>
              </a:spcBef>
              <a:buNone/>
              <a:defRPr sz="1900"/>
            </a:lvl7pPr>
            <a:lvl8pPr marL="814439" indent="0">
              <a:spcBef>
                <a:spcPts val="457"/>
              </a:spcBef>
              <a:buNone/>
              <a:defRPr sz="1900"/>
            </a:lvl8pPr>
            <a:lvl9pPr marL="814439" indent="0">
              <a:spcBef>
                <a:spcPts val="457"/>
              </a:spcBef>
              <a:buNone/>
              <a:defRPr sz="1900"/>
            </a:lvl9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35919" y="1988678"/>
            <a:ext cx="5218641" cy="4318586"/>
          </a:xfrm>
        </p:spPr>
        <p:txBody>
          <a:bodyPr vert="horz" lIns="0" tIns="0" rIns="0" bIns="0" rtlCol="0">
            <a:no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  <a:lvl6pPr marL="814439" indent="0">
              <a:spcBef>
                <a:spcPts val="457"/>
              </a:spcBef>
              <a:buNone/>
              <a:defRPr sz="1900"/>
            </a:lvl6pPr>
            <a:lvl7pPr marL="814439" indent="0">
              <a:spcBef>
                <a:spcPts val="457"/>
              </a:spcBef>
              <a:buNone/>
              <a:defRPr sz="1900"/>
            </a:lvl7pPr>
            <a:lvl8pPr marL="814439" indent="0">
              <a:spcBef>
                <a:spcPts val="457"/>
              </a:spcBef>
              <a:buNone/>
              <a:defRPr sz="1900"/>
            </a:lvl8pPr>
            <a:lvl9pPr marL="814439" indent="0">
              <a:spcBef>
                <a:spcPts val="457"/>
              </a:spcBef>
              <a:buNone/>
              <a:defRPr sz="1900"/>
            </a:lvl9pPr>
          </a:lstStyle>
          <a:p>
            <a:pPr lvl="0"/>
            <a:r>
              <a:rPr lang="en-US"/>
              <a:t>Textmasterformat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en-US" dirty="0"/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>
          <a:xfrm>
            <a:off x="952065" y="6380646"/>
            <a:ext cx="3740144" cy="3239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s-ES"/>
              <a:t>B. Braun Medical CZ/SK </a:t>
            </a:r>
            <a:endParaRPr lang="en-US" dirty="0"/>
          </a:p>
        </p:txBody>
      </p:sp>
      <p:sp>
        <p:nvSpPr>
          <p:cNvPr id="7" name="Slide Number Placeholder 6" hidden="1"/>
          <p:cNvSpPr>
            <a:spLocks noGrp="1"/>
          </p:cNvSpPr>
          <p:nvPr>
            <p:ph type="sldNum" sz="quarter" idx="12"/>
          </p:nvPr>
        </p:nvSpPr>
        <p:spPr>
          <a:xfrm>
            <a:off x="9118325" y="6380646"/>
            <a:ext cx="2844800" cy="323925"/>
          </a:xfrm>
          <a:prstGeom prst="rect">
            <a:avLst/>
          </a:prstGeom>
        </p:spPr>
        <p:txBody>
          <a:bodyPr/>
          <a:lstStyle/>
          <a:p>
            <a:fld id="{8D981D2A-10EE-45CA-B672-13EC15929D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9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7000" y="657430"/>
            <a:ext cx="10798538" cy="8638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noProof="0"/>
              <a:t>Titelmasterformat durch Klicken bearbeiten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7000" y="2060098"/>
            <a:ext cx="10798538" cy="424855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Textmasterformat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  <a:p>
            <a:pPr lvl="5"/>
            <a:r>
              <a:rPr lang="en-US" noProof="0"/>
              <a:t>Sechste Ebene</a:t>
            </a:r>
          </a:p>
          <a:p>
            <a:pPr lvl="6"/>
            <a:r>
              <a:rPr lang="en-US" noProof="0"/>
              <a:t>Siebente Ebene</a:t>
            </a:r>
          </a:p>
          <a:p>
            <a:pPr lvl="7"/>
            <a:r>
              <a:rPr lang="en-US" noProof="0"/>
              <a:t>Achte Ebene</a:t>
            </a:r>
          </a:p>
          <a:p>
            <a:pPr lvl="8"/>
            <a:r>
              <a:rPr lang="en-US" noProof="0"/>
              <a:t>Neunte Ebene</a:t>
            </a:r>
            <a:endParaRPr lang="en-US" noProof="0" dirty="0"/>
          </a:p>
        </p:txBody>
      </p:sp>
      <p:grpSp>
        <p:nvGrpSpPr>
          <p:cNvPr id="45" name="*GRIDLINE01*" hidden="1"/>
          <p:cNvGrpSpPr/>
          <p:nvPr/>
        </p:nvGrpSpPr>
        <p:grpSpPr>
          <a:xfrm>
            <a:off x="958851" y="1881189"/>
            <a:ext cx="10801777" cy="4212108"/>
            <a:chOff x="719138" y="1881188"/>
            <a:chExt cx="8101333" cy="4212108"/>
          </a:xfrm>
        </p:grpSpPr>
        <p:cxnSp>
          <p:nvCxnSpPr>
            <p:cNvPr id="33" name="*GRIDLINE01*Straight Connector 32" hidden="1"/>
            <p:cNvCxnSpPr/>
            <p:nvPr userDrawn="1"/>
          </p:nvCxnSpPr>
          <p:spPr bwMode="hidden">
            <a:xfrm>
              <a:off x="719138" y="1881188"/>
              <a:ext cx="0" cy="4212107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*GRIDLINE01*Straight Connector 33" hidden="1"/>
            <p:cNvCxnSpPr/>
            <p:nvPr userDrawn="1"/>
          </p:nvCxnSpPr>
          <p:spPr bwMode="hidden">
            <a:xfrm>
              <a:off x="719138" y="1881188"/>
              <a:ext cx="8101011" cy="0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*GRIDLINE01*Straight Connector 34" hidden="1"/>
            <p:cNvCxnSpPr/>
            <p:nvPr userDrawn="1"/>
          </p:nvCxnSpPr>
          <p:spPr bwMode="hidden">
            <a:xfrm>
              <a:off x="8820150" y="1881188"/>
              <a:ext cx="321" cy="4212107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*GRIDLINE01*Straight Connector 35" hidden="1"/>
            <p:cNvCxnSpPr/>
            <p:nvPr userDrawn="1"/>
          </p:nvCxnSpPr>
          <p:spPr bwMode="hidden">
            <a:xfrm>
              <a:off x="8676456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*GRIDLINE01*Straight Connector 36" hidden="1"/>
            <p:cNvCxnSpPr/>
            <p:nvPr userDrawn="1"/>
          </p:nvCxnSpPr>
          <p:spPr bwMode="hidden">
            <a:xfrm>
              <a:off x="1908175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*GRIDLINE01*Straight Connector 37" hidden="1"/>
            <p:cNvCxnSpPr/>
            <p:nvPr userDrawn="1"/>
          </p:nvCxnSpPr>
          <p:spPr bwMode="hidden">
            <a:xfrm>
              <a:off x="719138" y="6093296"/>
              <a:ext cx="8101011" cy="0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*GRIDLINE01*Straight Connector 38" hidden="1"/>
            <p:cNvCxnSpPr/>
            <p:nvPr userDrawn="1"/>
          </p:nvCxnSpPr>
          <p:spPr bwMode="hidden">
            <a:xfrm>
              <a:off x="719138" y="5554663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*GRIDLINE01*Straight Connector 39" hidden="1"/>
            <p:cNvCxnSpPr/>
            <p:nvPr userDrawn="1"/>
          </p:nvCxnSpPr>
          <p:spPr bwMode="hidden">
            <a:xfrm>
              <a:off x="4355976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*GRIDLINE01*Straight Connector 40" hidden="1"/>
            <p:cNvCxnSpPr/>
            <p:nvPr userDrawn="1"/>
          </p:nvCxnSpPr>
          <p:spPr bwMode="hidden">
            <a:xfrm>
              <a:off x="4788024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*GRIDLINE01*Straight Connector 41" hidden="1"/>
            <p:cNvCxnSpPr/>
            <p:nvPr userDrawn="1"/>
          </p:nvCxnSpPr>
          <p:spPr bwMode="hidden">
            <a:xfrm>
              <a:off x="719460" y="5373688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*GRIDLINE01*Straight Connector 42" hidden="1"/>
            <p:cNvCxnSpPr/>
            <p:nvPr userDrawn="1"/>
          </p:nvCxnSpPr>
          <p:spPr bwMode="hidden">
            <a:xfrm>
              <a:off x="1043608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*GRIDLINE01*Straight Connector 43" hidden="1"/>
            <p:cNvCxnSpPr/>
            <p:nvPr userDrawn="1"/>
          </p:nvCxnSpPr>
          <p:spPr bwMode="hidden">
            <a:xfrm>
              <a:off x="719460" y="2924943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*GRIDLINE01*" hidden="1"/>
          <p:cNvGrpSpPr/>
          <p:nvPr userDrawn="1"/>
        </p:nvGrpSpPr>
        <p:grpSpPr>
          <a:xfrm>
            <a:off x="958851" y="1881189"/>
            <a:ext cx="10801777" cy="4212108"/>
            <a:chOff x="719138" y="1881188"/>
            <a:chExt cx="8101333" cy="4212108"/>
          </a:xfrm>
        </p:grpSpPr>
        <p:cxnSp>
          <p:nvCxnSpPr>
            <p:cNvPr id="22" name="*GRIDLINE01*Straight Connector 32" hidden="1"/>
            <p:cNvCxnSpPr/>
            <p:nvPr userDrawn="1"/>
          </p:nvCxnSpPr>
          <p:spPr bwMode="hidden">
            <a:xfrm>
              <a:off x="719138" y="1881188"/>
              <a:ext cx="0" cy="4212107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*GRIDLINE01*Straight Connector 33" hidden="1"/>
            <p:cNvCxnSpPr/>
            <p:nvPr userDrawn="1"/>
          </p:nvCxnSpPr>
          <p:spPr bwMode="hidden">
            <a:xfrm>
              <a:off x="719138" y="1881188"/>
              <a:ext cx="8101011" cy="0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*GRIDLINE01*Straight Connector 34" hidden="1"/>
            <p:cNvCxnSpPr/>
            <p:nvPr userDrawn="1"/>
          </p:nvCxnSpPr>
          <p:spPr bwMode="hidden">
            <a:xfrm>
              <a:off x="8820150" y="1881188"/>
              <a:ext cx="321" cy="4212107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*GRIDLINE01*Straight Connector 35" hidden="1"/>
            <p:cNvCxnSpPr/>
            <p:nvPr userDrawn="1"/>
          </p:nvCxnSpPr>
          <p:spPr bwMode="hidden">
            <a:xfrm>
              <a:off x="8676456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*GRIDLINE01*Straight Connector 36" hidden="1"/>
            <p:cNvCxnSpPr/>
            <p:nvPr userDrawn="1"/>
          </p:nvCxnSpPr>
          <p:spPr bwMode="hidden">
            <a:xfrm>
              <a:off x="1908175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*GRIDLINE01*Straight Connector 37" hidden="1"/>
            <p:cNvCxnSpPr/>
            <p:nvPr userDrawn="1"/>
          </p:nvCxnSpPr>
          <p:spPr bwMode="hidden">
            <a:xfrm>
              <a:off x="719138" y="6093296"/>
              <a:ext cx="8101011" cy="0"/>
            </a:xfrm>
            <a:prstGeom prst="line">
              <a:avLst/>
            </a:prstGeom>
            <a:ln w="3175">
              <a:solidFill>
                <a:srgbClr val="9899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*GRIDLINE01*Straight Connector 38" hidden="1"/>
            <p:cNvCxnSpPr/>
            <p:nvPr userDrawn="1"/>
          </p:nvCxnSpPr>
          <p:spPr bwMode="hidden">
            <a:xfrm>
              <a:off x="719138" y="5554663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*GRIDLINE01*Straight Connector 39" hidden="1"/>
            <p:cNvCxnSpPr/>
            <p:nvPr userDrawn="1"/>
          </p:nvCxnSpPr>
          <p:spPr bwMode="hidden">
            <a:xfrm>
              <a:off x="4355976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*GRIDLINE01*Straight Connector 40" hidden="1"/>
            <p:cNvCxnSpPr/>
            <p:nvPr userDrawn="1"/>
          </p:nvCxnSpPr>
          <p:spPr bwMode="hidden">
            <a:xfrm>
              <a:off x="4788024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*GRIDLINE01*Straight Connector 41" hidden="1"/>
            <p:cNvCxnSpPr/>
            <p:nvPr userDrawn="1"/>
          </p:nvCxnSpPr>
          <p:spPr bwMode="hidden">
            <a:xfrm>
              <a:off x="719460" y="5373688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*GRIDLINE01*Straight Connector 42" hidden="1"/>
            <p:cNvCxnSpPr/>
            <p:nvPr userDrawn="1"/>
          </p:nvCxnSpPr>
          <p:spPr bwMode="hidden">
            <a:xfrm>
              <a:off x="1043608" y="1881188"/>
              <a:ext cx="0" cy="4212107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*GRIDLINE01*Straight Connector 43" hidden="1"/>
            <p:cNvCxnSpPr/>
            <p:nvPr userDrawn="1"/>
          </p:nvCxnSpPr>
          <p:spPr bwMode="hidden">
            <a:xfrm>
              <a:off x="719460" y="2924943"/>
              <a:ext cx="8101011" cy="0"/>
            </a:xfrm>
            <a:prstGeom prst="line">
              <a:avLst/>
            </a:prstGeom>
            <a:ln w="3175">
              <a:solidFill>
                <a:srgbClr val="CECC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7" name="Picture 2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0388672" y="374274"/>
            <a:ext cx="1466468" cy="36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hpFooter">
            <a:extLst>
              <a:ext uri="{FF2B5EF4-FFF2-40B4-BE49-F238E27FC236}">
                <a16:creationId xmlns:a16="http://schemas.microsoft.com/office/drawing/2014/main" id="{C98CB271-55BC-4BF7-B143-92E4CD46FEF6}"/>
              </a:ext>
            </a:extLst>
          </p:cNvPr>
          <p:cNvSpPr txBox="1"/>
          <p:nvPr userDrawn="1"/>
        </p:nvSpPr>
        <p:spPr bwMode="gray">
          <a:xfrm>
            <a:off x="952065" y="6380646"/>
            <a:ext cx="3740144" cy="323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000" tIns="0" rIns="108878" bIns="0" rtlCol="0" anchor="ctr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s-ES" sz="1100" b="0" i="0" u="none" kern="1200" spc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Braun Medical CZ/SK </a:t>
            </a:r>
            <a:endParaRPr lang="en-US" sz="1100" b="0" i="0" u="none" kern="1200" spc="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pFooterSlideNumber">
            <a:extLst>
              <a:ext uri="{FF2B5EF4-FFF2-40B4-BE49-F238E27FC236}">
                <a16:creationId xmlns:a16="http://schemas.microsoft.com/office/drawing/2014/main" id="{330B6FDB-EC7C-4468-9989-62EDD64F65F8}"/>
              </a:ext>
            </a:extLst>
          </p:cNvPr>
          <p:cNvSpPr txBox="1"/>
          <p:nvPr userDrawn="1"/>
        </p:nvSpPr>
        <p:spPr bwMode="gray">
          <a:xfrm>
            <a:off x="9118325" y="6380646"/>
            <a:ext cx="2844800" cy="323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878" tIns="0" rIns="108878" bIns="0" rtlCol="0" anchor="ctr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18FFB201-0796-420D-8BE0-3DB3868FEC3D}" type="slidenum">
              <a:rPr lang="en-US" sz="1100" b="0" i="0" u="none" kern="1200" spc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100" b="0" i="0" u="none" kern="1200" spc="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20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98" r:id="rId2"/>
    <p:sldLayoutId id="2147483699" r:id="rId3"/>
    <p:sldLayoutId id="2147483678" r:id="rId4"/>
    <p:sldLayoutId id="2147483679" r:id="rId5"/>
    <p:sldLayoutId id="2147483680" r:id="rId6"/>
    <p:sldLayoutId id="2147483681" r:id="rId7"/>
    <p:sldLayoutId id="2147483700" r:id="rId8"/>
    <p:sldLayoutId id="2147483683" r:id="rId9"/>
    <p:sldLayoutId id="2147483701" r:id="rId10"/>
    <p:sldLayoutId id="2147483685" r:id="rId11"/>
    <p:sldLayoutId id="2147483686" r:id="rId12"/>
    <p:sldLayoutId id="2147483687" r:id="rId13"/>
    <p:sldLayoutId id="2147483688" r:id="rId14"/>
    <p:sldLayoutId id="2147483690" r:id="rId15"/>
    <p:sldLayoutId id="2147483693" r:id="rId16"/>
    <p:sldLayoutId id="2147483695" r:id="rId17"/>
  </p:sldLayoutIdLst>
  <p:hf sldNum="0" hdr="0" ftr="0" dt="0"/>
  <p:txStyles>
    <p:titleStyle>
      <a:lvl1pPr marL="0" algn="l" defTabSz="1088776" rtl="0" eaLnBrk="1" latinLnBrk="0" hangingPunct="1">
        <a:spcBef>
          <a:spcPct val="0"/>
        </a:spcBef>
        <a:buNone/>
        <a:defRPr lang="de-DE" sz="2800" kern="1200" dirty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088776" rtl="0" eaLnBrk="1" latinLnBrk="0" hangingPunct="1">
        <a:spcBef>
          <a:spcPts val="0"/>
        </a:spcBef>
        <a:spcAft>
          <a:spcPts val="0"/>
        </a:spcAft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000" indent="-360000" algn="l" defTabSz="1088776" rtl="0" eaLnBrk="1" latinLnBrk="0" hangingPunct="1">
        <a:spcBef>
          <a:spcPts val="1000"/>
        </a:spcBef>
        <a:spcAft>
          <a:spcPts val="0"/>
        </a:spcAft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60000" indent="0" algn="l" defTabSz="1088776" rtl="0" eaLnBrk="1" latinLnBrk="0" hangingPunct="1">
        <a:spcBef>
          <a:spcPts val="1000"/>
        </a:spcBef>
        <a:spcAft>
          <a:spcPts val="0"/>
        </a:spcAft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360000" algn="l" defTabSz="1088776" rtl="0" eaLnBrk="1" latinLnBrk="0" hangingPunct="1">
        <a:spcBef>
          <a:spcPts val="1000"/>
        </a:spcBef>
        <a:spcAft>
          <a:spcPts val="0"/>
        </a:spcAft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20000" indent="0" algn="l" defTabSz="1088776" rtl="0" eaLnBrk="1" latinLnBrk="0" hangingPunct="1">
        <a:spcBef>
          <a:spcPts val="1000"/>
        </a:spcBef>
        <a:spcAft>
          <a:spcPts val="0"/>
        </a:spcAft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20000" indent="0" algn="l" defTabSz="1088776" rtl="0" eaLnBrk="1" latinLnBrk="0" hangingPunct="1"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720000" indent="0" algn="l" defTabSz="1088776" rtl="0" eaLnBrk="1" latinLnBrk="0" hangingPunct="1"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720000" indent="0" algn="l" defTabSz="1088776" rtl="0" eaLnBrk="1" latinLnBrk="0" hangingPunct="1"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720000" indent="0" algn="l" defTabSz="1088776" rtl="0" eaLnBrk="1" latinLnBrk="0" hangingPunct="1"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8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7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16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552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94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32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71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10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zuzana.cajova@bbraun.com" TargetMode="External"/><Relationship Id="rId3" Type="http://schemas.openxmlformats.org/officeDocument/2006/relationships/tags" Target="../tags/tag4.xml"/><Relationship Id="rId7" Type="http://schemas.openxmlformats.org/officeDocument/2006/relationships/image" Target="../media/image2.jp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95900" y="117341"/>
            <a:ext cx="5777345" cy="5777345"/>
          </a:xfrm>
          <a:prstGeom prst="rect">
            <a:avLst/>
          </a:prstGeom>
        </p:spPr>
      </p:pic>
      <p:sp>
        <p:nvSpPr>
          <p:cNvPr id="10" name="Rechteck 9"/>
          <p:cNvSpPr/>
          <p:nvPr>
            <p:custDataLst>
              <p:tags r:id="rId3"/>
            </p:custDataLst>
          </p:nvPr>
        </p:nvSpPr>
        <p:spPr bwMode="gray">
          <a:xfrm>
            <a:off x="0" y="1092741"/>
            <a:ext cx="1993381" cy="4139042"/>
          </a:xfrm>
          <a:prstGeom prst="rect">
            <a:avLst/>
          </a:prstGeom>
          <a:solidFill>
            <a:srgbClr val="00B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hteck 7"/>
          <p:cNvSpPr/>
          <p:nvPr>
            <p:custDataLst>
              <p:tags r:id="rId4"/>
            </p:custDataLst>
          </p:nvPr>
        </p:nvSpPr>
        <p:spPr>
          <a:xfrm>
            <a:off x="1993382" y="5228784"/>
            <a:ext cx="10198618" cy="1629986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78" tIns="54439" rIns="108878" bIns="54439" rtlCol="0" anchor="ctr"/>
          <a:lstStyle/>
          <a:p>
            <a:pPr algn="ctr"/>
            <a:endParaRPr lang="cs-CZ" dirty="0"/>
          </a:p>
        </p:txBody>
      </p:sp>
      <p:sp>
        <p:nvSpPr>
          <p:cNvPr id="13" name="Titel 12"/>
          <p:cNvSpPr>
            <a:spLocks noGrp="1"/>
          </p:cNvSpPr>
          <p:nvPr>
            <p:ph type="ctrTitle"/>
          </p:nvPr>
        </p:nvSpPr>
        <p:spPr>
          <a:xfrm>
            <a:off x="2209226" y="5228784"/>
            <a:ext cx="9646313" cy="539886"/>
          </a:xfrm>
        </p:spPr>
        <p:txBody>
          <a:bodyPr/>
          <a:lstStyle/>
          <a:p>
            <a:r>
              <a:rPr lang="cs-CZ" dirty="0"/>
              <a:t>Vzorky</a:t>
            </a:r>
            <a:r>
              <a:rPr lang="en-US" dirty="0"/>
              <a:t> - </a:t>
            </a:r>
            <a:r>
              <a:rPr lang="cs-CZ" dirty="0"/>
              <a:t>vrácení </a:t>
            </a:r>
            <a:r>
              <a:rPr lang="cs-CZ" cap="none" dirty="0"/>
              <a:t>vs</a:t>
            </a:r>
            <a:r>
              <a:rPr lang="cs-CZ" dirty="0"/>
              <a:t>. úhrada</a:t>
            </a:r>
          </a:p>
        </p:txBody>
      </p:sp>
      <p:sp>
        <p:nvSpPr>
          <p:cNvPr id="14" name="Untertitel 13"/>
          <p:cNvSpPr>
            <a:spLocks noGrp="1"/>
          </p:cNvSpPr>
          <p:nvPr>
            <p:ph type="subTitle" idx="1"/>
          </p:nvPr>
        </p:nvSpPr>
        <p:spPr>
          <a:xfrm>
            <a:off x="2209226" y="5732724"/>
            <a:ext cx="9646313" cy="323925"/>
          </a:xfrm>
        </p:spPr>
        <p:txBody>
          <a:bodyPr/>
          <a:lstStyle/>
          <a:p>
            <a:r>
              <a:rPr lang="cs-CZ" sz="1800" cap="none" dirty="0"/>
              <a:t>Vrácení použitých vzorků namísto jejich úhrady</a:t>
            </a:r>
          </a:p>
        </p:txBody>
      </p:sp>
      <p:sp>
        <p:nvSpPr>
          <p:cNvPr id="6" name="shpTitleInfo"/>
          <p:cNvSpPr>
            <a:spLocks noGrp="1"/>
          </p:cNvSpPr>
          <p:nvPr>
            <p:ph type="body" sz="quarter" idx="13"/>
          </p:nvPr>
        </p:nvSpPr>
        <p:spPr>
          <a:xfrm>
            <a:off x="2209226" y="6164672"/>
            <a:ext cx="9646313" cy="503883"/>
          </a:xfrm>
        </p:spPr>
        <p:txBody>
          <a:bodyPr/>
          <a:lstStyle/>
          <a:p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konference Veřejné zakázky ve zdravotnictví, Olomouc, 7. 10. 2021</a:t>
            </a: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Mgr. </a:t>
            </a:r>
            <a:r>
              <a:rPr lang="en-US" dirty="0">
                <a:latin typeface="+mj-lt"/>
              </a:rPr>
              <a:t>Zuzana </a:t>
            </a:r>
            <a:r>
              <a:rPr lang="en-US" dirty="0" err="1">
                <a:latin typeface="+mj-lt"/>
              </a:rPr>
              <a:t>Čajová</a:t>
            </a:r>
            <a:r>
              <a:rPr lang="cs-CZ" dirty="0">
                <a:latin typeface="+mj-lt"/>
              </a:rPr>
              <a:t>, </a:t>
            </a:r>
            <a:r>
              <a:rPr lang="cs-CZ" dirty="0">
                <a:latin typeface="+mj-lt"/>
                <a:hlinkClick r:id="rId8"/>
              </a:rPr>
              <a:t>zuzana.cajova@bbraun.com</a:t>
            </a:r>
            <a:r>
              <a:rPr lang="cs-CZ" dirty="0">
                <a:latin typeface="+mj-lt"/>
              </a:rPr>
              <a:t>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677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CE86CA5-D54D-43EC-B368-6FF030137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001" y="2060098"/>
            <a:ext cx="10115563" cy="33837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  <a:latin typeface="+mn-lt"/>
              </a:rPr>
              <a:t>Znění ZD:</a:t>
            </a:r>
          </a:p>
          <a:p>
            <a:r>
              <a:rPr lang="cs-CZ" b="0" i="1" dirty="0">
                <a:solidFill>
                  <a:srgbClr val="000000"/>
                </a:solidFill>
                <a:effectLst/>
                <a:latin typeface="+mn-lt"/>
              </a:rPr>
              <a:t>„</a:t>
            </a:r>
            <a:r>
              <a:rPr lang="cs-CZ" sz="1800" i="1" dirty="0">
                <a:effectLst/>
                <a:latin typeface="+mn-lt"/>
                <a:ea typeface="Times New Roman" panose="02020603050405020304" pitchFamily="18" charset="0"/>
              </a:rPr>
              <a:t>Vzorky budou </a:t>
            </a:r>
            <a:r>
              <a:rPr lang="cs-CZ" sz="1800" i="1" dirty="0">
                <a:solidFill>
                  <a:srgbClr val="00B482"/>
                </a:solidFill>
                <a:effectLst/>
                <a:latin typeface="+mn-lt"/>
                <a:ea typeface="Times New Roman" panose="02020603050405020304" pitchFamily="18" charset="0"/>
              </a:rPr>
              <a:t>použity k praktickému posouzení </a:t>
            </a:r>
            <a:r>
              <a:rPr lang="cs-CZ" sz="1800" i="1" dirty="0">
                <a:effectLst/>
                <a:latin typeface="+mn-lt"/>
                <a:ea typeface="Times New Roman" panose="02020603050405020304" pitchFamily="18" charset="0"/>
              </a:rPr>
              <a:t>kvalitativní úrovně, proto zadavatel po ukončení zadávacího řízení účastníkům na základě jejich písemné žádosti </a:t>
            </a:r>
            <a:r>
              <a:rPr lang="cs-CZ" sz="1800" i="1" dirty="0">
                <a:solidFill>
                  <a:srgbClr val="00B482"/>
                </a:solidFill>
                <a:effectLst/>
                <a:latin typeface="+mn-lt"/>
                <a:ea typeface="Times New Roman" panose="02020603050405020304" pitchFamily="18" charset="0"/>
              </a:rPr>
              <a:t>v souladu s § 39 odst. 6 zákona </a:t>
            </a:r>
            <a:r>
              <a:rPr lang="cs-CZ" sz="1800" b="1" i="1" dirty="0">
                <a:solidFill>
                  <a:srgbClr val="00B482"/>
                </a:solidFill>
                <a:effectLst/>
                <a:latin typeface="+mn-lt"/>
                <a:ea typeface="Times New Roman" panose="02020603050405020304" pitchFamily="18" charset="0"/>
              </a:rPr>
              <a:t>vrátí vzorky použité.“</a:t>
            </a:r>
            <a:endParaRPr lang="cs-CZ" sz="1800" i="1" dirty="0">
              <a:solidFill>
                <a:srgbClr val="00B48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endParaRPr lang="cs-CZ" i="1" dirty="0">
              <a:latin typeface="+mn-lt"/>
            </a:endParaRPr>
          </a:p>
          <a:p>
            <a:pPr marL="285750" indent="-285750">
              <a:lnSpc>
                <a:spcPct val="150000"/>
              </a:lnSpc>
              <a:buClr>
                <a:srgbClr val="00B482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zdravotnické prostředky </a:t>
            </a:r>
          </a:p>
          <a:p>
            <a:pPr marL="285750" indent="-285750">
              <a:lnSpc>
                <a:spcPct val="150000"/>
              </a:lnSpc>
              <a:buClr>
                <a:srgbClr val="00B482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sterilní balení</a:t>
            </a:r>
          </a:p>
          <a:p>
            <a:pPr marL="285750" indent="-285750">
              <a:lnSpc>
                <a:spcPct val="150000"/>
              </a:lnSpc>
              <a:buClr>
                <a:srgbClr val="00B482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+mn-lt"/>
              </a:rPr>
              <a:t>pro jednorázové použití</a:t>
            </a:r>
            <a:endParaRPr lang="en-US" dirty="0">
              <a:latin typeface="+mn-lt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1774C6-FA40-41E6-9125-9F5B2A8E5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11E82"/>
                </a:solidFill>
              </a:rPr>
              <a:t>Přiblížení konkrétního případu</a:t>
            </a:r>
            <a:endParaRPr lang="en-US" dirty="0">
              <a:solidFill>
                <a:srgbClr val="711E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75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A076D-D91A-466D-AD60-8F239E88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cap="none" dirty="0"/>
              <a:t>Je vrácení použitých/znehodnocených vzorků namísto jejich úhrady </a:t>
            </a:r>
            <a:br>
              <a:rPr lang="cs-CZ" sz="2800" cap="none" dirty="0"/>
            </a:br>
            <a:r>
              <a:rPr lang="cs-CZ" sz="2800" cap="none" dirty="0"/>
              <a:t>v souladu se </a:t>
            </a:r>
            <a:r>
              <a:rPr lang="cs-CZ" dirty="0"/>
              <a:t>zněním a </a:t>
            </a:r>
            <a:r>
              <a:rPr lang="cs-CZ" sz="2800" cap="none" dirty="0"/>
              <a:t>smyslem zákona?</a:t>
            </a:r>
            <a:br>
              <a:rPr lang="cs-CZ" sz="2800" cap="non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52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098E16-75EE-432B-A280-5B0BF489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11E82"/>
                </a:solidFill>
              </a:rPr>
              <a:t>Aktuální znění ZZVZ</a:t>
            </a:r>
            <a:endParaRPr lang="en-US" dirty="0">
              <a:solidFill>
                <a:srgbClr val="711E8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BE9205-7EFC-47F5-80B1-B3C0E1F26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000" y="2060098"/>
            <a:ext cx="10079560" cy="424703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rgbClr val="00B482"/>
                </a:solidFill>
                <a:latin typeface="+mj-lt"/>
              </a:rPr>
              <a:t>§ 39 odst. 6 ZZVZ</a:t>
            </a:r>
            <a:endParaRPr lang="cs-CZ" dirty="0">
              <a:solidFill>
                <a:srgbClr val="000000"/>
              </a:solidFill>
              <a:latin typeface="+mj-lt"/>
            </a:endParaRPr>
          </a:p>
          <a:p>
            <a:r>
              <a:rPr lang="cs-CZ" b="0" i="1" dirty="0">
                <a:solidFill>
                  <a:srgbClr val="000000"/>
                </a:solidFill>
                <a:effectLst/>
                <a:latin typeface="+mj-lt"/>
              </a:rPr>
              <a:t>„Předložil-li účastník zadávacího řízení vzorky, je zadavatel povinen mu tyto vzorky na jeho písemnou žádost po ukončení zadávacího řízení bez zbytečného odkladu </a:t>
            </a:r>
            <a:r>
              <a:rPr lang="cs-CZ" b="1" i="1" dirty="0">
                <a:solidFill>
                  <a:srgbClr val="000000"/>
                </a:solidFill>
                <a:effectLst/>
                <a:latin typeface="+mj-lt"/>
              </a:rPr>
              <a:t>vrátit nebo uhradit jejich hodnotu</a:t>
            </a:r>
            <a:r>
              <a:rPr lang="cs-CZ" b="0" i="1" dirty="0">
                <a:solidFill>
                  <a:srgbClr val="000000"/>
                </a:solidFill>
                <a:effectLst/>
                <a:latin typeface="+mj-lt"/>
              </a:rPr>
              <a:t>. Zadavatel si může v zadávací dokumentaci vyhradit povinnost dodavatele převzít po ukončení zadávacího řízení předložené vzorky.“</a:t>
            </a:r>
            <a:endParaRPr lang="en-US" i="1" dirty="0">
              <a:latin typeface="+mj-lt"/>
            </a:endParaRPr>
          </a:p>
          <a:p>
            <a:endParaRPr lang="cs-CZ" dirty="0"/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00B482"/>
                </a:solidFill>
                <a:latin typeface="+mn-lt"/>
              </a:rPr>
              <a:t>§ 16 odst. 4 ZZVZ</a:t>
            </a:r>
          </a:p>
          <a:p>
            <a:r>
              <a:rPr lang="cs-CZ" sz="18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„</a:t>
            </a:r>
            <a:r>
              <a:rPr lang="cs-CZ" sz="1800" b="1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Do předpokládané hodnoty </a:t>
            </a:r>
            <a:r>
              <a:rPr lang="cs-CZ" sz="18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veřejné zakázky se </a:t>
            </a:r>
            <a:r>
              <a:rPr lang="cs-CZ" sz="1800" b="1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zahrne </a:t>
            </a:r>
            <a:r>
              <a:rPr lang="cs-CZ" sz="18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i předpokládaná </a:t>
            </a:r>
            <a:r>
              <a:rPr lang="cs-CZ" sz="1800" b="1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výše cen, odměn </a:t>
            </a:r>
            <a:br>
              <a:rPr lang="cs-CZ" sz="1800" b="1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cs-CZ" sz="1800" b="1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nebo jiných plateb, které zadavatel poskytne dodavatelům v souvislosti s jejich účastí </a:t>
            </a:r>
            <a:r>
              <a:rPr lang="cs-CZ" sz="18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v zadávacím řízení.“</a:t>
            </a:r>
            <a:endParaRPr lang="cs-CZ" sz="1800" i="1" dirty="0">
              <a:effectLst/>
              <a:latin typeface="+mn-lt"/>
              <a:ea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 </a:t>
            </a:r>
            <a:endParaRPr lang="cs-CZ" dirty="0">
              <a:solidFill>
                <a:srgbClr val="00B482"/>
              </a:solidFill>
              <a:latin typeface="+mn-lt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cs-CZ" dirty="0">
                <a:solidFill>
                  <a:srgbClr val="00B482"/>
                </a:solidFill>
                <a:latin typeface="+mn-lt"/>
                <a:ea typeface="Times New Roman" panose="02020603050405020304" pitchFamily="18" charset="0"/>
                <a:sym typeface="Wingdings" panose="05000000000000000000" pitchFamily="2" charset="2"/>
              </a:rPr>
              <a:t>náhrada nákladů, které nesouvisí jen s plněním VZ </a:t>
            </a:r>
            <a:endParaRPr lang="cs-CZ" sz="1800" dirty="0">
              <a:solidFill>
                <a:srgbClr val="00B48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8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4666D-1E01-4039-A70F-D6A05BF35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021" y="609039"/>
            <a:ext cx="10798538" cy="864538"/>
          </a:xfrm>
        </p:spPr>
        <p:txBody>
          <a:bodyPr/>
          <a:lstStyle/>
          <a:p>
            <a:r>
              <a:rPr lang="cs-CZ" dirty="0">
                <a:solidFill>
                  <a:srgbClr val="711E82"/>
                </a:solidFill>
              </a:rPr>
              <a:t>Z odůvodnění vládních návrhů zákonů pozměňujících ZVZ</a:t>
            </a:r>
            <a:endParaRPr lang="en-US" dirty="0">
              <a:solidFill>
                <a:srgbClr val="711E8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5AF34E-4CA3-486F-AC18-FE927444F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000" y="2060098"/>
            <a:ext cx="10115564" cy="424703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1800" dirty="0">
                <a:solidFill>
                  <a:srgbClr val="00B482"/>
                </a:solidFill>
                <a:effectLst/>
                <a:latin typeface="+mn-lt"/>
                <a:ea typeface="Times New Roman" panose="02020603050405020304" pitchFamily="18" charset="0"/>
              </a:rPr>
              <a:t>Vrácení vzorků: </a:t>
            </a:r>
          </a:p>
          <a:p>
            <a:r>
              <a:rPr lang="cs-CZ" sz="1800" i="1" dirty="0">
                <a:effectLst/>
                <a:latin typeface="+mn-lt"/>
                <a:ea typeface="Times New Roman" panose="02020603050405020304" pitchFamily="18" charset="0"/>
              </a:rPr>
              <a:t>„Pokud zadavatel požaduje v případě veřejné zakázky na dodávky </a:t>
            </a:r>
            <a:r>
              <a:rPr lang="cs-CZ" sz="1800" b="1" i="1" dirty="0">
                <a:effectLst/>
                <a:latin typeface="+mn-lt"/>
                <a:ea typeface="Times New Roman" panose="02020603050405020304" pitchFamily="18" charset="0"/>
              </a:rPr>
              <a:t>předložení vzorků zboží </a:t>
            </a:r>
            <a:r>
              <a:rPr lang="cs-CZ" sz="1800" i="1" dirty="0">
                <a:effectLst/>
                <a:latin typeface="+mn-lt"/>
                <a:ea typeface="Times New Roman" panose="02020603050405020304" pitchFamily="18" charset="0"/>
              </a:rPr>
              <a:t>určeného k dodání, jedná se v případě dražšího zboží o </a:t>
            </a:r>
            <a:r>
              <a:rPr lang="cs-CZ" sz="1800" b="1" i="1" dirty="0">
                <a:effectLst/>
                <a:latin typeface="+mn-lt"/>
                <a:ea typeface="Times New Roman" panose="02020603050405020304" pitchFamily="18" charset="0"/>
              </a:rPr>
              <a:t>nezanedbatelný náklad</a:t>
            </a:r>
            <a:r>
              <a:rPr lang="cs-CZ" sz="1800" i="1" dirty="0">
                <a:effectLst/>
                <a:latin typeface="+mn-lt"/>
                <a:ea typeface="Times New Roman" panose="02020603050405020304" pitchFamily="18" charset="0"/>
              </a:rPr>
              <a:t> spojený s účastí dodavatele ve výběrovém řízení. Navíc vzorky zboží </a:t>
            </a:r>
            <a:r>
              <a:rPr lang="cs-CZ" sz="1800" b="1" i="1" dirty="0">
                <a:effectLst/>
                <a:latin typeface="+mn-lt"/>
                <a:ea typeface="Times New Roman" panose="02020603050405020304" pitchFamily="18" charset="0"/>
              </a:rPr>
              <a:t>jsou většinou způsobilé, aby mohly být jako vzorky použity opakovaně.</a:t>
            </a:r>
            <a:r>
              <a:rPr lang="cs-CZ" sz="1800" i="1" dirty="0">
                <a:effectLst/>
                <a:latin typeface="+mn-lt"/>
                <a:ea typeface="Times New Roman" panose="02020603050405020304" pitchFamily="18" charset="0"/>
              </a:rPr>
              <a:t>“</a:t>
            </a:r>
          </a:p>
          <a:p>
            <a:endParaRPr lang="cs-CZ" sz="18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00B482"/>
                </a:solidFill>
                <a:latin typeface="+mn-lt"/>
                <a:ea typeface="Times New Roman" panose="02020603050405020304" pitchFamily="18" charset="0"/>
              </a:rPr>
              <a:t>Úhrada vzorků:</a:t>
            </a:r>
          </a:p>
          <a:p>
            <a:r>
              <a:rPr lang="cs-CZ" sz="1800" i="1" dirty="0">
                <a:effectLst/>
                <a:latin typeface="+mn-lt"/>
                <a:ea typeface="Times New Roman" panose="02020603050405020304" pitchFamily="18" charset="0"/>
              </a:rPr>
              <a:t>„V případě, že zadavatel požadoval k prokázání kvalifikace vzorky, bude povinen tyto vzorky </a:t>
            </a:r>
            <a:br>
              <a:rPr lang="cs-CZ" sz="1800" i="1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cs-CZ" sz="1800" i="1" dirty="0">
                <a:effectLst/>
                <a:latin typeface="+mn-lt"/>
                <a:ea typeface="Times New Roman" panose="02020603050405020304" pitchFamily="18" charset="0"/>
              </a:rPr>
              <a:t>na žádost uchazeče vrátit, což obsahuje již současná úprava, a podle návrhu bude moci </a:t>
            </a:r>
            <a:r>
              <a:rPr lang="cs-CZ" sz="1800" b="1" i="1" dirty="0">
                <a:effectLst/>
                <a:latin typeface="+mn-lt"/>
                <a:ea typeface="Times New Roman" panose="02020603050405020304" pitchFamily="18" charset="0"/>
              </a:rPr>
              <a:t>alternativně si vzorky ponechat a zároveň bude povinen uhradit jejich hodnotu uchazeči</a:t>
            </a:r>
            <a:r>
              <a:rPr lang="cs-CZ" sz="1800" i="1" dirty="0">
                <a:effectLst/>
                <a:latin typeface="+mn-lt"/>
                <a:ea typeface="Times New Roman" panose="02020603050405020304" pitchFamily="18" charset="0"/>
              </a:rPr>
              <a:t>. Toto se vztahuje zejména na ty případy, kdy zadavatel hodlá používat vzorky pro kontrolu kvality budoucího plnění.“</a:t>
            </a:r>
            <a:endParaRPr lang="cs-CZ" sz="1800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54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844FC-2180-4466-A88E-159F5F9F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nároků na dodavatele a zadavatele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8C0581-CC27-4B61-B0C3-1D2A26B7B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752" y="1988679"/>
            <a:ext cx="10079808" cy="4318587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Clr>
                <a:srgbClr val="00B482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dodavatel nese své náklady účasti</a:t>
            </a:r>
          </a:p>
          <a:p>
            <a:pPr marL="342900" indent="-342900">
              <a:lnSpc>
                <a:spcPct val="150000"/>
              </a:lnSpc>
              <a:buClr>
                <a:srgbClr val="00B482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pravidlo úměrnosti nároků zadavatele</a:t>
            </a:r>
          </a:p>
          <a:p>
            <a:pPr marL="342900" indent="-342900">
              <a:lnSpc>
                <a:spcPct val="150000"/>
              </a:lnSpc>
              <a:buClr>
                <a:srgbClr val="00B482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rozhodnutí o úhradě nebo vrácení je na zadavateli</a:t>
            </a:r>
          </a:p>
          <a:p>
            <a:pPr marL="342900" indent="-342900">
              <a:lnSpc>
                <a:spcPct val="150000"/>
              </a:lnSpc>
              <a:buClr>
                <a:srgbClr val="00B482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dodavatel se nemůže platně vzdát práva nárokovat zaplacení (např. pokud zadavatel uvede </a:t>
            </a:r>
            <a:br>
              <a:rPr lang="cs-CZ" sz="1800" dirty="0"/>
            </a:br>
            <a:r>
              <a:rPr lang="cs-CZ" sz="1800" dirty="0"/>
              <a:t>v ZD podmínky v rozporu se zákonem)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84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7DF928-8FD4-4F0D-B65C-77B679455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Jaký je Váš názor na vracení použitých, resp. znehodnocených, vzorků namísto jejich úhrady?</a:t>
            </a:r>
            <a:br>
              <a:rPr lang="cs-CZ" dirty="0"/>
            </a:br>
            <a:br>
              <a:rPr lang="cs-CZ" dirty="0"/>
            </a:br>
            <a:r>
              <a:rPr lang="cs-CZ" dirty="0"/>
              <a:t>Dává současné znění zákona zadavateli tuto možnost?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Je vrácení znehodnocených vzorků v souladu se zásadou přiměřenosti?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753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PALETTEDESIGNATOR" val="BBraun"/>
  <p:tag name="DESIGNGRIDDESIGNATOR" val="16x9"/>
  <p:tag name="SLIDEPOOLDESIGNATOR" val="16x9"/>
  <p:tag name="SLIDEPOOLPREVIEWDESIGNATOR" val="16x9"/>
  <p:tag name="TEMPLATEDESIGNATOR" val="16x9"/>
  <p:tag name="EXTENDEDCOLORPALETTEDESIGNATOR" val="BBraun"/>
  <p:tag name="PRESENTATIONLANGUAGE" val="English"/>
  <p:tag name="AUTHOR" val="Zuzana Čajová"/>
  <p:tag name="FIRM" val="B. Braun Medical CZ/SK"/>
  <p:tag name="TITLE" val="Vzorky - vrácení vs. úhrada"/>
  <p:tag name="DATE" val="2021-10-04"/>
  <p:tag name="SUBTITLE" val="Je vrácení použitých vzorků v souladu se smyslem zákona?"/>
  <p:tag name="FOOTERHASBEENPREPAREDFOR12" val="True"/>
  <p:tag name="PRESENTATIONMARKEDFORINTERNALUS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lideTitleFullImag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SISPRIMARYIMAGE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RANSFEROPTION" val="1"/>
  <p:tag name="DESIGNTRANSFER.LEAVEALONE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RANSFEROPTION" val="1"/>
  <p:tag name="DESIGNTRANSFER.LEAVEALONE" val="True"/>
</p:tagLst>
</file>

<file path=ppt/theme/theme1.xml><?xml version="1.0" encoding="utf-8"?>
<a:theme xmlns:a="http://schemas.openxmlformats.org/drawingml/2006/main" name="Larissa">
  <a:themeElements>
    <a:clrScheme name="BBraun_150929">
      <a:dk1>
        <a:srgbClr val="000000"/>
      </a:dk1>
      <a:lt1>
        <a:srgbClr val="FFFFFF"/>
      </a:lt1>
      <a:dk2>
        <a:srgbClr val="00B482"/>
      </a:dk2>
      <a:lt2>
        <a:srgbClr val="6E6E6E"/>
      </a:lt2>
      <a:accent1>
        <a:srgbClr val="00B482"/>
      </a:accent1>
      <a:accent2>
        <a:srgbClr val="40C7A1"/>
      </a:accent2>
      <a:accent3>
        <a:srgbClr val="73D6BA"/>
      </a:accent3>
      <a:accent4>
        <a:srgbClr val="99E1CD"/>
      </a:accent4>
      <a:accent5>
        <a:srgbClr val="00567C"/>
      </a:accent5>
      <a:accent6>
        <a:srgbClr val="337896"/>
      </a:accent6>
      <a:hlink>
        <a:srgbClr val="00B482"/>
      </a:hlink>
      <a:folHlink>
        <a:srgbClr val="464646"/>
      </a:folHlink>
    </a:clrScheme>
    <a:fontScheme name="B. Brau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00B482"/>
        </a:solidFill>
        <a:ln w="25400" cap="flat" cmpd="sng" algn="ctr">
          <a:noFill/>
          <a:prstDash val="solid"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prstClr val="black"/>
              </a:solidFill>
              <a:prstDash val="solid"/>
            </a14:hiddenLine>
          </a:ext>
        </a:extLst>
      </a:spPr>
      <a:bodyPr rtlCol="0" anchor="ctr"/>
      <a:lstStyle>
        <a:defPPr algn="ctr">
          <a:defRPr sz="16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6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427</Words>
  <Application>Microsoft Office PowerPoint</Application>
  <PresentationFormat>Širokoúhlá obrazovka</PresentationFormat>
  <Paragraphs>40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Wingdings</vt:lpstr>
      <vt:lpstr>Larissa</vt:lpstr>
      <vt:lpstr>Vzorky - vrácení vs. úhrada</vt:lpstr>
      <vt:lpstr>Přiblížení konkrétního případu</vt:lpstr>
      <vt:lpstr>Je vrácení použitých/znehodnocených vzorků namísto jejich úhrady  v souladu se zněním a smyslem zákona? </vt:lpstr>
      <vt:lpstr>Aktuální znění ZZVZ</vt:lpstr>
      <vt:lpstr>Z odůvodnění vládních návrhů zákonů pozměňujících ZVZ</vt:lpstr>
      <vt:lpstr>Shrnutí nároků na dodavatele a zadavatele</vt:lpstr>
      <vt:lpstr>Jaký je Váš názor na vracení použitých, resp. znehodnocených, vzorků namísto jejich úhrady?  Dává současné znění zákona zadavateli tuto možnost?   Je vrácení znehodnocených vzorků v souladu se zásadou přiměřenosti?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Vzorky - vrácení vs. úhrada</dc:title>
  <dc:subject/>
  <dc:creator/>
  <dc:description/>
  <cp:lastModifiedBy>Zuzana Cajova</cp:lastModifiedBy>
  <cp:revision>332</cp:revision>
  <cp:lastPrinted>2021-10-05T15:52:30Z</cp:lastPrinted>
  <dcterms:created xsi:type="dcterms:W3CDTF">2015-09-02T13:45:30Z</dcterms:created>
  <dcterms:modified xsi:type="dcterms:W3CDTF">2021-10-06T18:21:33Z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Template">
    <vt:lpwstr>2.0</vt:lpwstr>
  </property>
  <property fmtid="{D5CDD505-2E9C-101B-9397-08002B2CF9AE}" pid="3" name="Template">
    <vt:lpwstr>BBraun_template_16x9.pptx</vt:lpwstr>
  </property>
  <property fmtid="{D5CDD505-2E9C-101B-9397-08002B2CF9AE}" pid="4" name="MSIP_Label_97735299-2a7d-4f7d-99cc-db352b8b5a9b_Enabled">
    <vt:lpwstr>True</vt:lpwstr>
  </property>
  <property fmtid="{D5CDD505-2E9C-101B-9397-08002B2CF9AE}" pid="5" name="MSIP_Label_97735299-2a7d-4f7d-99cc-db352b8b5a9b_SiteId">
    <vt:lpwstr>15d1bef2-0a6a-46f9-be4c-023279325e51</vt:lpwstr>
  </property>
  <property fmtid="{D5CDD505-2E9C-101B-9397-08002B2CF9AE}" pid="6" name="MSIP_Label_97735299-2a7d-4f7d-99cc-db352b8b5a9b_Owner">
    <vt:lpwstr>zuzana.cajova@bbraun.com</vt:lpwstr>
  </property>
  <property fmtid="{D5CDD505-2E9C-101B-9397-08002B2CF9AE}" pid="7" name="MSIP_Label_97735299-2a7d-4f7d-99cc-db352b8b5a9b_SetDate">
    <vt:lpwstr>2021-10-04T17:08:07.9704516Z</vt:lpwstr>
  </property>
  <property fmtid="{D5CDD505-2E9C-101B-9397-08002B2CF9AE}" pid="8" name="MSIP_Label_97735299-2a7d-4f7d-99cc-db352b8b5a9b_Name">
    <vt:lpwstr>Confidential</vt:lpwstr>
  </property>
  <property fmtid="{D5CDD505-2E9C-101B-9397-08002B2CF9AE}" pid="9" name="MSIP_Label_97735299-2a7d-4f7d-99cc-db352b8b5a9b_Application">
    <vt:lpwstr>Microsoft Azure Information Protection</vt:lpwstr>
  </property>
  <property fmtid="{D5CDD505-2E9C-101B-9397-08002B2CF9AE}" pid="10" name="MSIP_Label_97735299-2a7d-4f7d-99cc-db352b8b5a9b_ActionId">
    <vt:lpwstr>6477b5a0-d616-4fcd-a330-bbcb6292825f</vt:lpwstr>
  </property>
  <property fmtid="{D5CDD505-2E9C-101B-9397-08002B2CF9AE}" pid="11" name="MSIP_Label_97735299-2a7d-4f7d-99cc-db352b8b5a9b_Extended_MSFT_Method">
    <vt:lpwstr>Automatic</vt:lpwstr>
  </property>
  <property fmtid="{D5CDD505-2E9C-101B-9397-08002B2CF9AE}" pid="12" name="MSIP_Label_fd058493-e43f-432e-b8cc-adb7daa46640_Enabled">
    <vt:lpwstr>True</vt:lpwstr>
  </property>
  <property fmtid="{D5CDD505-2E9C-101B-9397-08002B2CF9AE}" pid="13" name="MSIP_Label_fd058493-e43f-432e-b8cc-adb7daa46640_SiteId">
    <vt:lpwstr>15d1bef2-0a6a-46f9-be4c-023279325e51</vt:lpwstr>
  </property>
  <property fmtid="{D5CDD505-2E9C-101B-9397-08002B2CF9AE}" pid="14" name="MSIP_Label_fd058493-e43f-432e-b8cc-adb7daa46640_Owner">
    <vt:lpwstr>zuzana.cajova@bbraun.com</vt:lpwstr>
  </property>
  <property fmtid="{D5CDD505-2E9C-101B-9397-08002B2CF9AE}" pid="15" name="MSIP_Label_fd058493-e43f-432e-b8cc-adb7daa46640_SetDate">
    <vt:lpwstr>2021-10-04T17:08:07.9704516Z</vt:lpwstr>
  </property>
  <property fmtid="{D5CDD505-2E9C-101B-9397-08002B2CF9AE}" pid="16" name="MSIP_Label_fd058493-e43f-432e-b8cc-adb7daa46640_Name">
    <vt:lpwstr>Unprotected</vt:lpwstr>
  </property>
  <property fmtid="{D5CDD505-2E9C-101B-9397-08002B2CF9AE}" pid="17" name="MSIP_Label_fd058493-e43f-432e-b8cc-adb7daa46640_Application">
    <vt:lpwstr>Microsoft Azure Information Protection</vt:lpwstr>
  </property>
  <property fmtid="{D5CDD505-2E9C-101B-9397-08002B2CF9AE}" pid="18" name="MSIP_Label_fd058493-e43f-432e-b8cc-adb7daa46640_ActionId">
    <vt:lpwstr>6477b5a0-d616-4fcd-a330-bbcb6292825f</vt:lpwstr>
  </property>
  <property fmtid="{D5CDD505-2E9C-101B-9397-08002B2CF9AE}" pid="19" name="MSIP_Label_fd058493-e43f-432e-b8cc-adb7daa46640_Parent">
    <vt:lpwstr>97735299-2a7d-4f7d-99cc-db352b8b5a9b</vt:lpwstr>
  </property>
  <property fmtid="{D5CDD505-2E9C-101B-9397-08002B2CF9AE}" pid="20" name="MSIP_Label_fd058493-e43f-432e-b8cc-adb7daa46640_Extended_MSFT_Method">
    <vt:lpwstr>Automatic</vt:lpwstr>
  </property>
  <property fmtid="{D5CDD505-2E9C-101B-9397-08002B2CF9AE}" pid="21" name="Sensitivity">
    <vt:lpwstr>Confidential Unprotected</vt:lpwstr>
  </property>
</Properties>
</file>